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2" r:id="rId5"/>
    <p:sldId id="263" r:id="rId6"/>
    <p:sldId id="266" r:id="rId7"/>
    <p:sldId id="267" r:id="rId8"/>
    <p:sldId id="264" r:id="rId9"/>
    <p:sldId id="265" r:id="rId10"/>
    <p:sldId id="270" r:id="rId11"/>
    <p:sldId id="268" r:id="rId12"/>
    <p:sldId id="271"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AEC05-8927-FE44-7E10-75E477EEACA8}" v="704" dt="2023-11-28T19:03:59.215"/>
    <p1510:client id="{6AF34326-9A89-4AE2-95F2-CB568FF27072}" v="21" dt="2023-11-28T16:27:23.735"/>
    <p1510:client id="{94F9D2D0-E113-04C3-3B67-F50092070678}" v="422" dt="2023-11-28T18:39:12.497"/>
    <p1510:client id="{FF6616E3-2428-4E8D-A751-D74C8499222F}" v="276" dt="2023-11-28T11:34:55.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691" y="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9" name="Group 2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0" name="Freeform: Shape 2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640080" y="1243013"/>
            <a:ext cx="3855720" cy="4371974"/>
          </a:xfrm>
        </p:spPr>
        <p:txBody>
          <a:bodyPr vert="horz" lIns="91440" tIns="45720" rIns="91440" bIns="45720" rtlCol="0" anchor="ctr">
            <a:normAutofit/>
          </a:bodyPr>
          <a:lstStyle/>
          <a:p>
            <a:pPr algn="l"/>
            <a:r>
              <a:rPr lang="en-US" sz="3600" kern="1200">
                <a:solidFill>
                  <a:schemeClr val="tx2"/>
                </a:solidFill>
                <a:latin typeface="+mj-lt"/>
                <a:ea typeface="+mj-ea"/>
                <a:cs typeface="+mj-cs"/>
              </a:rPr>
              <a:t>AUTOMATIC NUMBER PLATE DETECTION SYSTEM</a:t>
            </a:r>
          </a:p>
        </p:txBody>
      </p:sp>
      <p:sp>
        <p:nvSpPr>
          <p:cNvPr id="3" name="Subtitle 2"/>
          <p:cNvSpPr>
            <a:spLocks noGrp="1"/>
          </p:cNvSpPr>
          <p:nvPr>
            <p:ph type="subTitle" idx="1"/>
          </p:nvPr>
        </p:nvSpPr>
        <p:spPr>
          <a:xfrm>
            <a:off x="6172200" y="804672"/>
            <a:ext cx="5221224" cy="5230368"/>
          </a:xfrm>
        </p:spPr>
        <p:txBody>
          <a:bodyPr vert="horz" lIns="91440" tIns="45720" rIns="91440" bIns="45720" rtlCol="0" anchor="ctr">
            <a:normAutofit/>
          </a:bodyPr>
          <a:lstStyle/>
          <a:p>
            <a:r>
              <a:rPr lang="en-US" sz="1800" dirty="0">
                <a:solidFill>
                  <a:schemeClr val="tx2"/>
                </a:solidFill>
              </a:rPr>
              <a:t>COL867: Supervised by Prof. Rajeev Shorey</a:t>
            </a:r>
            <a:br>
              <a:rPr lang="en-US" sz="1800" dirty="0"/>
            </a:br>
            <a:r>
              <a:rPr lang="en-US" sz="1800" dirty="0">
                <a:solidFill>
                  <a:schemeClr val="tx2"/>
                </a:solidFill>
              </a:rPr>
              <a:t>K Varshitha – 2019CS51065</a:t>
            </a:r>
            <a:br>
              <a:rPr lang="en-US" sz="1800" dirty="0"/>
            </a:br>
            <a:r>
              <a:rPr lang="en-US" sz="1800" dirty="0">
                <a:solidFill>
                  <a:schemeClr val="tx2"/>
                </a:solidFill>
              </a:rPr>
              <a:t>Akhila Nenavath – 2019CS50417</a:t>
            </a:r>
            <a:br>
              <a:rPr lang="en-US" sz="1800" dirty="0"/>
            </a:br>
            <a:r>
              <a:rPr lang="en-US" sz="1800" dirty="0">
                <a:solidFill>
                  <a:schemeClr val="tx2"/>
                </a:solidFill>
              </a:rPr>
              <a:t>Sriram Varma – 2019CS50426</a:t>
            </a:r>
            <a:endParaRPr lang="en-US" dirty="0">
              <a:solidFill>
                <a:schemeClr val="tx2"/>
              </a:solidFill>
              <a:cs typeface="Calibri" panose="020F0502020204030204"/>
            </a:endParaRPr>
          </a:p>
          <a:p>
            <a:pPr indent="-228600" algn="l">
              <a:buFont typeface="Arial" panose="020B0604020202020204" pitchFamily="34" charset="0"/>
              <a:buChar char="•"/>
            </a:pPr>
            <a:endParaRPr lang="en-US" sz="1800" dirty="0">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59AE-3327-7C0F-9124-79B41C2727AB}"/>
              </a:ext>
            </a:extLst>
          </p:cNvPr>
          <p:cNvSpPr>
            <a:spLocks noGrp="1"/>
          </p:cNvSpPr>
          <p:nvPr>
            <p:ph type="title"/>
          </p:nvPr>
        </p:nvSpPr>
        <p:spPr/>
        <p:txBody>
          <a:bodyPr/>
          <a:lstStyle/>
          <a:p>
            <a:r>
              <a:rPr lang="en-US" dirty="0"/>
              <a:t>Optimizations</a:t>
            </a:r>
            <a:endParaRPr lang="en-IN" dirty="0"/>
          </a:p>
        </p:txBody>
      </p:sp>
      <p:sp>
        <p:nvSpPr>
          <p:cNvPr id="3" name="Content Placeholder 2">
            <a:extLst>
              <a:ext uri="{FF2B5EF4-FFF2-40B4-BE49-F238E27FC236}">
                <a16:creationId xmlns:a16="http://schemas.microsoft.com/office/drawing/2014/main" id="{BAF80FF3-BE9A-50E3-CCFD-F630C39BF4E6}"/>
              </a:ext>
            </a:extLst>
          </p:cNvPr>
          <p:cNvSpPr>
            <a:spLocks noGrp="1"/>
          </p:cNvSpPr>
          <p:nvPr>
            <p:ph idx="1"/>
          </p:nvPr>
        </p:nvSpPr>
        <p:spPr/>
        <p:txBody>
          <a:bodyPr>
            <a:normAutofit/>
          </a:bodyPr>
          <a:lstStyle/>
          <a:p>
            <a:r>
              <a:rPr lang="en-US" sz="2400" dirty="0"/>
              <a:t>Frame skipping</a:t>
            </a:r>
          </a:p>
          <a:p>
            <a:r>
              <a:rPr lang="en-US" sz="2400" dirty="0"/>
              <a:t>Batch processing</a:t>
            </a:r>
          </a:p>
          <a:p>
            <a:r>
              <a:rPr lang="en-US" sz="2400" dirty="0"/>
              <a:t>Threading</a:t>
            </a:r>
            <a:endParaRPr lang="en-IN" sz="2400" dirty="0"/>
          </a:p>
        </p:txBody>
      </p:sp>
    </p:spTree>
    <p:extLst>
      <p:ext uri="{BB962C8B-B14F-4D97-AF65-F5344CB8AC3E}">
        <p14:creationId xmlns:p14="http://schemas.microsoft.com/office/powerpoint/2010/main" val="3789336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F534174-F874-DA52-6069-0F5E6162F10D}"/>
              </a:ext>
            </a:extLst>
          </p:cNvPr>
          <p:cNvSpPr>
            <a:spLocks noGrp="1"/>
          </p:cNvSpPr>
          <p:nvPr>
            <p:ph type="title"/>
          </p:nvPr>
        </p:nvSpPr>
        <p:spPr>
          <a:xfrm>
            <a:off x="1371598" y="319314"/>
            <a:ext cx="9477377" cy="1030515"/>
          </a:xfrm>
        </p:spPr>
        <p:txBody>
          <a:bodyPr anchor="ctr">
            <a:normAutofit/>
          </a:bodyPr>
          <a:lstStyle/>
          <a:p>
            <a:r>
              <a:rPr lang="en-US" sz="4000" dirty="0">
                <a:solidFill>
                  <a:srgbClr val="FFFFFF"/>
                </a:solidFill>
                <a:ea typeface="+mj-lt"/>
                <a:cs typeface="+mj-lt"/>
              </a:rPr>
              <a:t>RESULT-3</a:t>
            </a:r>
            <a:endParaRPr lang="en-US" dirty="0"/>
          </a:p>
        </p:txBody>
      </p:sp>
      <p:pic>
        <p:nvPicPr>
          <p:cNvPr id="6" name="Picture 5">
            <a:extLst>
              <a:ext uri="{FF2B5EF4-FFF2-40B4-BE49-F238E27FC236}">
                <a16:creationId xmlns:a16="http://schemas.microsoft.com/office/drawing/2014/main" id="{2519BE1A-4C8C-FDB6-72B3-DDC06498B015}"/>
              </a:ext>
            </a:extLst>
          </p:cNvPr>
          <p:cNvPicPr>
            <a:picLocks noChangeAspect="1"/>
          </p:cNvPicPr>
          <p:nvPr/>
        </p:nvPicPr>
        <p:blipFill>
          <a:blip r:embed="rId2"/>
          <a:stretch>
            <a:fillRect/>
          </a:stretch>
        </p:blipFill>
        <p:spPr>
          <a:xfrm>
            <a:off x="0" y="1910637"/>
            <a:ext cx="12192000" cy="3036725"/>
          </a:xfrm>
          <a:prstGeom prst="rect">
            <a:avLst/>
          </a:prstGeom>
        </p:spPr>
      </p:pic>
    </p:spTree>
    <p:extLst>
      <p:ext uri="{BB962C8B-B14F-4D97-AF65-F5344CB8AC3E}">
        <p14:creationId xmlns:p14="http://schemas.microsoft.com/office/powerpoint/2010/main" val="521842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8B63-F11D-6241-4497-26BC17B48B65}"/>
              </a:ext>
            </a:extLst>
          </p:cNvPr>
          <p:cNvSpPr>
            <a:spLocks noGrp="1"/>
          </p:cNvSpPr>
          <p:nvPr>
            <p:ph type="title"/>
          </p:nvPr>
        </p:nvSpPr>
        <p:spPr/>
        <p:txBody>
          <a:bodyPr/>
          <a:lstStyle/>
          <a:p>
            <a:r>
              <a:rPr lang="en-US" dirty="0"/>
              <a:t>Future Work/Conclusion</a:t>
            </a:r>
            <a:endParaRPr lang="en-IN" dirty="0"/>
          </a:p>
        </p:txBody>
      </p:sp>
      <p:sp>
        <p:nvSpPr>
          <p:cNvPr id="3" name="Content Placeholder 2">
            <a:extLst>
              <a:ext uri="{FF2B5EF4-FFF2-40B4-BE49-F238E27FC236}">
                <a16:creationId xmlns:a16="http://schemas.microsoft.com/office/drawing/2014/main" id="{381504A7-A000-3CD1-4FEC-AB310B0B1C10}"/>
              </a:ext>
            </a:extLst>
          </p:cNvPr>
          <p:cNvSpPr>
            <a:spLocks noGrp="1"/>
          </p:cNvSpPr>
          <p:nvPr>
            <p:ph idx="1"/>
          </p:nvPr>
        </p:nvSpPr>
        <p:spPr/>
        <p:txBody>
          <a:bodyPr>
            <a:normAutofit/>
          </a:bodyPr>
          <a:lstStyle/>
          <a:p>
            <a:r>
              <a:rPr lang="en-US" sz="2400" dirty="0"/>
              <a:t>Use case depends on the environment we want use for training the model or when to perform image analysis</a:t>
            </a:r>
          </a:p>
          <a:p>
            <a:r>
              <a:rPr lang="en-US" sz="2400" dirty="0"/>
              <a:t>Edge computing on network of cctv’s – live streaming data</a:t>
            </a:r>
          </a:p>
          <a:p>
            <a:endParaRPr lang="en-US" sz="2400" dirty="0"/>
          </a:p>
          <a:p>
            <a:pPr marL="0" indent="0">
              <a:buNone/>
            </a:pPr>
            <a:endParaRPr lang="en-US" sz="2400" dirty="0"/>
          </a:p>
          <a:p>
            <a:endParaRPr lang="en-IN" sz="2400" dirty="0"/>
          </a:p>
        </p:txBody>
      </p:sp>
    </p:spTree>
    <p:extLst>
      <p:ext uri="{BB962C8B-B14F-4D97-AF65-F5344CB8AC3E}">
        <p14:creationId xmlns:p14="http://schemas.microsoft.com/office/powerpoint/2010/main" val="278163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821F0-52D3-46A9-96A5-F6C9E7FC201F}"/>
              </a:ext>
            </a:extLst>
          </p:cNvPr>
          <p:cNvSpPr txBox="1"/>
          <p:nvPr/>
        </p:nvSpPr>
        <p:spPr>
          <a:xfrm flipH="1">
            <a:off x="4006595" y="2844225"/>
            <a:ext cx="4178809" cy="1384995"/>
          </a:xfrm>
          <a:prstGeom prst="rect">
            <a:avLst/>
          </a:prstGeom>
          <a:noFill/>
        </p:spPr>
        <p:txBody>
          <a:bodyPr wrap="square" rtlCol="0">
            <a:spAutoFit/>
          </a:bodyPr>
          <a:lstStyle/>
          <a:p>
            <a:pPr algn="ctr"/>
            <a:r>
              <a:rPr lang="en-US" sz="3200" dirty="0">
                <a:latin typeface="Arial Black" panose="020B0A04020102020204" pitchFamily="34" charset="0"/>
              </a:rPr>
              <a:t>Thank You!!</a:t>
            </a:r>
            <a:br>
              <a:rPr lang="en-US" sz="3200" dirty="0">
                <a:latin typeface="Arial Black" panose="020B0A04020102020204" pitchFamily="34" charset="0"/>
              </a:rPr>
            </a:br>
            <a:r>
              <a:rPr lang="en-US" sz="2000" dirty="0">
                <a:latin typeface="Bahnschrift" panose="020B0502040204020203" pitchFamily="34" charset="0"/>
              </a:rPr>
              <a:t>Doubts?</a:t>
            </a:r>
            <a:br>
              <a:rPr lang="en-US" sz="3200" dirty="0">
                <a:latin typeface="Arial Black" panose="020B0A04020102020204" pitchFamily="34" charset="0"/>
              </a:rPr>
            </a:br>
            <a:endParaRPr lang="en-IN" sz="3200" dirty="0">
              <a:latin typeface="Arial Black" panose="020B0A04020102020204" pitchFamily="34" charset="0"/>
            </a:endParaRPr>
          </a:p>
        </p:txBody>
      </p:sp>
    </p:spTree>
    <p:extLst>
      <p:ext uri="{BB962C8B-B14F-4D97-AF65-F5344CB8AC3E}">
        <p14:creationId xmlns:p14="http://schemas.microsoft.com/office/powerpoint/2010/main" val="3450288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641531-6AE9-C25C-7DEF-65933D2EE8CD}"/>
              </a:ext>
            </a:extLst>
          </p:cNvPr>
          <p:cNvSpPr>
            <a:spLocks noGrp="1"/>
          </p:cNvSpPr>
          <p:nvPr>
            <p:ph type="title"/>
          </p:nvPr>
        </p:nvSpPr>
        <p:spPr>
          <a:xfrm>
            <a:off x="640080" y="4777739"/>
            <a:ext cx="3418990" cy="1412119"/>
          </a:xfrm>
        </p:spPr>
        <p:txBody>
          <a:bodyPr>
            <a:normAutofit/>
          </a:bodyPr>
          <a:lstStyle/>
          <a:p>
            <a:r>
              <a:rPr lang="en-US" sz="4800">
                <a:ea typeface="Calibri Light"/>
                <a:cs typeface="Calibri Light"/>
              </a:rPr>
              <a:t>Problem Statement</a:t>
            </a:r>
            <a:endParaRPr lang="en-US" sz="4800"/>
          </a:p>
        </p:txBody>
      </p:sp>
      <p:pic>
        <p:nvPicPr>
          <p:cNvPr id="4" name="Picture 3" descr="An Understanding of Vehicle Number Plate Detection Mechanism using Computer  Vision">
            <a:extLst>
              <a:ext uri="{FF2B5EF4-FFF2-40B4-BE49-F238E27FC236}">
                <a16:creationId xmlns:a16="http://schemas.microsoft.com/office/drawing/2014/main" id="{0F87775A-E7F3-735E-93DF-B93B594D29CA}"/>
              </a:ext>
            </a:extLst>
          </p:cNvPr>
          <p:cNvPicPr>
            <a:picLocks noChangeAspect="1"/>
          </p:cNvPicPr>
          <p:nvPr/>
        </p:nvPicPr>
        <p:blipFill rotWithShape="1">
          <a:blip r:embed="rId2"/>
          <a:srcRect t="5603" b="23180"/>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3"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DB74B4-A161-9B6D-08D2-69E9D503186B}"/>
              </a:ext>
            </a:extLst>
          </p:cNvPr>
          <p:cNvSpPr>
            <a:spLocks noGrp="1"/>
          </p:cNvSpPr>
          <p:nvPr>
            <p:ph idx="1"/>
          </p:nvPr>
        </p:nvSpPr>
        <p:spPr>
          <a:xfrm>
            <a:off x="4654294" y="4777739"/>
            <a:ext cx="6897626" cy="1399223"/>
          </a:xfrm>
        </p:spPr>
        <p:txBody>
          <a:bodyPr vert="horz" lIns="91440" tIns="45720" rIns="91440" bIns="45720" rtlCol="0" anchor="ctr">
            <a:normAutofit/>
          </a:bodyPr>
          <a:lstStyle/>
          <a:p>
            <a:r>
              <a:rPr lang="en-US" sz="1500">
                <a:ea typeface="+mn-lt"/>
                <a:cs typeface="+mn-lt"/>
              </a:rPr>
              <a:t>An Automatic Number Plate Recognition System (ANPR) is a critical component of modern transportation and security infrastructure, providing numerous applications such as traffic management, law enforcement, toll collection, and vehicle access control. The main challenge is to develop an accurate, efficient, and scalable ANPR system capable of recognizing license plates from various types of vehicles in diverse environmental conditions.</a:t>
            </a:r>
            <a:endParaRPr lang="en-US" sz="1500"/>
          </a:p>
        </p:txBody>
      </p:sp>
    </p:spTree>
    <p:extLst>
      <p:ext uri="{BB962C8B-B14F-4D97-AF65-F5344CB8AC3E}">
        <p14:creationId xmlns:p14="http://schemas.microsoft.com/office/powerpoint/2010/main" val="305777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8D639E-234D-2A99-B8B7-44B80EDB7012}"/>
              </a:ext>
            </a:extLst>
          </p:cNvPr>
          <p:cNvSpPr>
            <a:spLocks noGrp="1"/>
          </p:cNvSpPr>
          <p:nvPr>
            <p:ph idx="1"/>
          </p:nvPr>
        </p:nvSpPr>
        <p:spPr>
          <a:xfrm>
            <a:off x="494804" y="998589"/>
            <a:ext cx="11002178" cy="5261779"/>
          </a:xfrm>
        </p:spPr>
        <p:txBody>
          <a:bodyPr vert="horz" lIns="91440" tIns="45720" rIns="91440" bIns="45720" rtlCol="0" anchor="t">
            <a:normAutofit/>
          </a:bodyPr>
          <a:lstStyle/>
          <a:p>
            <a:pPr marL="0" indent="0">
              <a:buNone/>
            </a:pPr>
            <a:endParaRPr lang="en-US" sz="2000" dirty="0">
              <a:solidFill>
                <a:srgbClr val="374151"/>
              </a:solidFill>
              <a:ea typeface="+mn-lt"/>
              <a:cs typeface="+mn-lt"/>
            </a:endParaRPr>
          </a:p>
          <a:p>
            <a:pPr marL="0" indent="0">
              <a:buNone/>
            </a:pPr>
            <a:r>
              <a:rPr lang="en-US" sz="1600" dirty="0">
                <a:ea typeface="+mn-lt"/>
                <a:cs typeface="+mn-lt"/>
              </a:rPr>
              <a:t>Ultralytics is an open-source computer vision framework and a set of related tools for machine learning and deep learning, particularly focused on object detection and image segmentation tasks. We used this to train with our dataset.</a:t>
            </a:r>
            <a:endParaRPr lang="en-US" sz="1600" dirty="0">
              <a:ea typeface="Calibri"/>
              <a:cs typeface="Calibri"/>
            </a:endParaRPr>
          </a:p>
          <a:p>
            <a:pPr marL="0" indent="0">
              <a:buNone/>
            </a:pPr>
            <a:r>
              <a:rPr lang="en-US" sz="1600" dirty="0">
                <a:ea typeface="Calibri"/>
                <a:cs typeface="Calibri"/>
              </a:rPr>
              <a:t>DATASETS: </a:t>
            </a:r>
            <a:endParaRPr lang="en-US" sz="1600" dirty="0">
              <a:cs typeface="Calibri"/>
            </a:endParaRPr>
          </a:p>
          <a:p>
            <a:r>
              <a:rPr lang="en-US" sz="1600" dirty="0">
                <a:ea typeface="Calibri"/>
                <a:cs typeface="Calibri"/>
              </a:rPr>
              <a:t>Training dataset size 21,173 items (846.6 MB) </a:t>
            </a:r>
            <a:endParaRPr lang="en-US" sz="1600" dirty="0">
              <a:solidFill>
                <a:srgbClr val="000000"/>
              </a:solidFill>
              <a:ea typeface="+mn-lt"/>
              <a:cs typeface="+mn-lt"/>
            </a:endParaRPr>
          </a:p>
          <a:p>
            <a:r>
              <a:rPr lang="en-US" sz="1600" dirty="0">
                <a:ea typeface="Calibri"/>
                <a:cs typeface="Calibri"/>
              </a:rPr>
              <a:t>Testing dataset size 1,019  items (46MB)</a:t>
            </a:r>
          </a:p>
          <a:p>
            <a:r>
              <a:rPr lang="en-US" sz="1600" dirty="0">
                <a:ea typeface="+mn-lt"/>
                <a:cs typeface="Calibri"/>
              </a:rPr>
              <a:t>Valid dataset size 2,406 items (91.5MB)</a:t>
            </a:r>
            <a:endParaRPr lang="en-US" sz="1600" dirty="0">
              <a:solidFill>
                <a:srgbClr val="374151"/>
              </a:solidFill>
              <a:ea typeface="+mn-lt"/>
              <a:cs typeface="Calibri"/>
            </a:endParaRPr>
          </a:p>
          <a:p>
            <a:pPr marL="0" indent="0">
              <a:buNone/>
            </a:pPr>
            <a:r>
              <a:rPr lang="en-US" sz="1600" dirty="0">
                <a:solidFill>
                  <a:srgbClr val="000000"/>
                </a:solidFill>
                <a:ea typeface="+mn-lt"/>
                <a:cs typeface="+mn-lt"/>
              </a:rPr>
              <a:t>Each data set item has:</a:t>
            </a:r>
          </a:p>
          <a:p>
            <a:pPr marL="0" indent="0">
              <a:buNone/>
            </a:pPr>
            <a:r>
              <a:rPr lang="en-US" sz="2600" dirty="0">
                <a:solidFill>
                  <a:srgbClr val="000000"/>
                </a:solidFill>
                <a:ea typeface="+mn-lt"/>
                <a:cs typeface="+mn-lt"/>
              </a:rPr>
              <a:t>                                </a:t>
            </a:r>
            <a:r>
              <a:rPr lang="en-US" sz="1600" dirty="0">
                <a:solidFill>
                  <a:srgbClr val="000000"/>
                </a:solidFill>
                <a:ea typeface="+mn-lt"/>
                <a:cs typeface="+mn-lt"/>
              </a:rPr>
              <a:t>IMAGE                                                                                           LABEL</a:t>
            </a:r>
          </a:p>
          <a:p>
            <a:pPr marL="0" indent="0">
              <a:spcBef>
                <a:spcPct val="0"/>
              </a:spcBef>
              <a:buNone/>
            </a:pPr>
            <a:r>
              <a:rPr lang="en-US" sz="2600" dirty="0">
                <a:solidFill>
                  <a:srgbClr val="000000"/>
                </a:solidFill>
                <a:ea typeface="+mn-lt"/>
                <a:cs typeface="+mn-lt"/>
              </a:rPr>
              <a:t>                                                              </a:t>
            </a:r>
            <a:endParaRPr lang="en-US" sz="1100" dirty="0">
              <a:solidFill>
                <a:srgbClr val="000000"/>
              </a:solidFill>
              <a:ea typeface="+mn-lt"/>
              <a:cs typeface="+mn-lt"/>
            </a:endParaRPr>
          </a:p>
          <a:p>
            <a:pPr marL="0" indent="0">
              <a:spcBef>
                <a:spcPct val="0"/>
              </a:spcBef>
              <a:buNone/>
            </a:pPr>
            <a:endParaRPr lang="en-US" sz="1100" dirty="0">
              <a:solidFill>
                <a:srgbClr val="000000"/>
              </a:solidFill>
              <a:ea typeface="+mn-lt"/>
              <a:cs typeface="+mn-lt"/>
            </a:endParaRPr>
          </a:p>
          <a:p>
            <a:pPr marL="0" indent="0">
              <a:spcBef>
                <a:spcPct val="0"/>
              </a:spcBef>
              <a:buNone/>
            </a:pPr>
            <a:r>
              <a:rPr lang="en-US" sz="1800" dirty="0">
                <a:solidFill>
                  <a:srgbClr val="000000"/>
                </a:solidFill>
                <a:ea typeface="+mn-lt"/>
                <a:cs typeface="+mn-lt"/>
              </a:rPr>
              <a:t>                                                                                                          </a:t>
            </a:r>
            <a:r>
              <a:rPr lang="en-US" sz="1400" dirty="0">
                <a:solidFill>
                  <a:srgbClr val="000000"/>
                </a:solidFill>
                <a:ea typeface="+mn-lt"/>
                <a:cs typeface="+mn-lt"/>
              </a:rPr>
              <a:t>       X1                         X2                          Y1                          Y2</a:t>
            </a:r>
          </a:p>
          <a:p>
            <a:pPr marL="0" indent="0">
              <a:spcBef>
                <a:spcPct val="0"/>
              </a:spcBef>
              <a:buNone/>
            </a:pPr>
            <a:endParaRPr lang="en-US" sz="1800" dirty="0">
              <a:solidFill>
                <a:srgbClr val="000000"/>
              </a:solidFill>
              <a:ea typeface="+mn-lt"/>
              <a:cs typeface="+mn-lt"/>
            </a:endParaRPr>
          </a:p>
          <a:p>
            <a:pPr marL="0" indent="0">
              <a:spcBef>
                <a:spcPct val="0"/>
              </a:spcBef>
              <a:buNone/>
            </a:pPr>
            <a:r>
              <a:rPr lang="en-US" sz="1200" dirty="0">
                <a:solidFill>
                  <a:srgbClr val="000000"/>
                </a:solidFill>
                <a:ea typeface="+mn-lt"/>
                <a:cs typeface="+mn-lt"/>
              </a:rPr>
              <a:t>                                                                                                                                                    0.46268426883774366     0.50546875     0.022011355386194253   0.0234375                                       </a:t>
            </a:r>
          </a:p>
          <a:p>
            <a:pPr marL="0" indent="0">
              <a:spcBef>
                <a:spcPct val="0"/>
              </a:spcBef>
              <a:buNone/>
            </a:pPr>
            <a:r>
              <a:rPr lang="en-US" sz="1200" dirty="0">
                <a:solidFill>
                  <a:srgbClr val="000000"/>
                </a:solidFill>
                <a:ea typeface="+mn-lt"/>
                <a:cs typeface="+mn-lt"/>
              </a:rPr>
              <a:t>                                                                                                                                                      0.8360798204601911       0.78125          0.048682939695149585   0.0421875</a:t>
            </a:r>
            <a:endParaRPr lang="en-US" sz="1200" dirty="0">
              <a:ea typeface="Calibri"/>
              <a:cs typeface="Calibri"/>
            </a:endParaRPr>
          </a:p>
        </p:txBody>
      </p:sp>
      <p:pic>
        <p:nvPicPr>
          <p:cNvPr id="5" name="Content Placeholder 3">
            <a:extLst>
              <a:ext uri="{FF2B5EF4-FFF2-40B4-BE49-F238E27FC236}">
                <a16:creationId xmlns:a16="http://schemas.microsoft.com/office/drawing/2014/main" id="{513A03E7-5B0D-3FA1-7564-E57CDD78B3D1}"/>
              </a:ext>
            </a:extLst>
          </p:cNvPr>
          <p:cNvPicPr>
            <a:picLocks noChangeAspect="1"/>
          </p:cNvPicPr>
          <p:nvPr/>
        </p:nvPicPr>
        <p:blipFill>
          <a:blip r:embed="rId2"/>
          <a:stretch>
            <a:fillRect/>
          </a:stretch>
        </p:blipFill>
        <p:spPr>
          <a:xfrm>
            <a:off x="1810313" y="4304709"/>
            <a:ext cx="2868903" cy="1554702"/>
          </a:xfrm>
          <a:prstGeom prst="rect">
            <a:avLst/>
          </a:prstGeom>
        </p:spPr>
      </p:pic>
      <p:sp>
        <p:nvSpPr>
          <p:cNvPr id="2" name="TextBox 1">
            <a:extLst>
              <a:ext uri="{FF2B5EF4-FFF2-40B4-BE49-F238E27FC236}">
                <a16:creationId xmlns:a16="http://schemas.microsoft.com/office/drawing/2014/main" id="{7F59BACA-E45F-591F-9760-2B2557E03269}"/>
              </a:ext>
            </a:extLst>
          </p:cNvPr>
          <p:cNvSpPr txBox="1"/>
          <p:nvPr/>
        </p:nvSpPr>
        <p:spPr>
          <a:xfrm>
            <a:off x="494804" y="564077"/>
            <a:ext cx="73824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ea typeface="Calibri"/>
                <a:cs typeface="Calibri"/>
              </a:rPr>
              <a:t>MODEL</a:t>
            </a:r>
            <a:endParaRPr lang="en-US" sz="3600" b="1"/>
          </a:p>
        </p:txBody>
      </p:sp>
    </p:spTree>
    <p:extLst>
      <p:ext uri="{BB962C8B-B14F-4D97-AF65-F5344CB8AC3E}">
        <p14:creationId xmlns:p14="http://schemas.microsoft.com/office/powerpoint/2010/main" val="423999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DBBA9-2348-D88B-414B-8158E70CA40C}"/>
              </a:ext>
            </a:extLst>
          </p:cNvPr>
          <p:cNvSpPr>
            <a:spLocks noGrp="1"/>
          </p:cNvSpPr>
          <p:nvPr>
            <p:ph type="title"/>
          </p:nvPr>
        </p:nvSpPr>
        <p:spPr>
          <a:xfrm>
            <a:off x="640080" y="325369"/>
            <a:ext cx="4368602" cy="1956841"/>
          </a:xfrm>
        </p:spPr>
        <p:txBody>
          <a:bodyPr anchor="b">
            <a:normAutofit/>
          </a:bodyPr>
          <a:lstStyle/>
          <a:p>
            <a:r>
              <a:rPr lang="en-US" sz="5400" b="1">
                <a:cs typeface="Calibri Light"/>
              </a:rPr>
              <a:t>EASYOCR</a:t>
            </a:r>
            <a:endParaRPr lang="en-US" sz="5400" b="1"/>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35969C-8E7D-80D1-DAAA-F3D897453A1E}"/>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1600" err="1">
                <a:ea typeface="+mn-lt"/>
                <a:cs typeface="+mn-lt"/>
              </a:rPr>
              <a:t>EasyOCR</a:t>
            </a:r>
            <a:r>
              <a:rPr lang="en-US" sz="1600">
                <a:ea typeface="+mn-lt"/>
                <a:cs typeface="+mn-lt"/>
              </a:rPr>
              <a:t>, as the name suggests is a Python package that allows computer vision developers to effortlessly perform Optical Character Recognition. We used this to detect text from our number plate. It is composed of 3 main components: feature extraction (we are currently using Resnet) and VGG, sequence labeling (LSTM) and decoding (CTC). </a:t>
            </a:r>
          </a:p>
        </p:txBody>
      </p:sp>
      <p:pic>
        <p:nvPicPr>
          <p:cNvPr id="4" name="Picture 3">
            <a:extLst>
              <a:ext uri="{FF2B5EF4-FFF2-40B4-BE49-F238E27FC236}">
                <a16:creationId xmlns:a16="http://schemas.microsoft.com/office/drawing/2014/main" id="{CE6C577A-AA5A-ED3E-28CA-A2064DBE2D43}"/>
              </a:ext>
            </a:extLst>
          </p:cNvPr>
          <p:cNvPicPr>
            <a:picLocks noChangeAspect="1"/>
          </p:cNvPicPr>
          <p:nvPr/>
        </p:nvPicPr>
        <p:blipFill rotWithShape="1">
          <a:blip r:embed="rId2"/>
          <a:srcRect l="6995" r="699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14345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5824298-139F-F6FF-BF84-ECBA5768EA1F}"/>
              </a:ext>
            </a:extLst>
          </p:cNvPr>
          <p:cNvSpPr>
            <a:spLocks noGrp="1"/>
          </p:cNvSpPr>
          <p:nvPr>
            <p:ph type="title"/>
          </p:nvPr>
        </p:nvSpPr>
        <p:spPr>
          <a:xfrm>
            <a:off x="1371598" y="319314"/>
            <a:ext cx="9477377" cy="1030515"/>
          </a:xfrm>
        </p:spPr>
        <p:txBody>
          <a:bodyPr anchor="ctr">
            <a:normAutofit/>
          </a:bodyPr>
          <a:lstStyle/>
          <a:p>
            <a:r>
              <a:rPr lang="en-US" sz="4000" dirty="0">
                <a:solidFill>
                  <a:srgbClr val="FFFFFF"/>
                </a:solidFill>
                <a:ea typeface="Calibri Light"/>
                <a:cs typeface="Calibri Light"/>
              </a:rPr>
              <a:t>RESULT-1</a:t>
            </a:r>
            <a:endParaRPr lang="en-US" sz="4000" dirty="0">
              <a:solidFill>
                <a:srgbClr val="FFFFFF"/>
              </a:solidFill>
            </a:endParaRPr>
          </a:p>
        </p:txBody>
      </p:sp>
      <p:pic>
        <p:nvPicPr>
          <p:cNvPr id="4" name="Content Placeholder 3">
            <a:extLst>
              <a:ext uri="{FF2B5EF4-FFF2-40B4-BE49-F238E27FC236}">
                <a16:creationId xmlns:a16="http://schemas.microsoft.com/office/drawing/2014/main" id="{98457FD5-9145-7864-314B-4C4398987C49}"/>
              </a:ext>
            </a:extLst>
          </p:cNvPr>
          <p:cNvPicPr>
            <a:picLocks noChangeAspect="1"/>
          </p:cNvPicPr>
          <p:nvPr/>
        </p:nvPicPr>
        <p:blipFill>
          <a:blip r:embed="rId2"/>
          <a:stretch>
            <a:fillRect/>
          </a:stretch>
        </p:blipFill>
        <p:spPr>
          <a:xfrm>
            <a:off x="3319484" y="2050595"/>
            <a:ext cx="2617365" cy="2617365"/>
          </a:xfrm>
          <a:prstGeom prst="rect">
            <a:avLst/>
          </a:prstGeom>
        </p:spPr>
      </p:pic>
      <p:pic>
        <p:nvPicPr>
          <p:cNvPr id="5" name="Picture 4">
            <a:extLst>
              <a:ext uri="{FF2B5EF4-FFF2-40B4-BE49-F238E27FC236}">
                <a16:creationId xmlns:a16="http://schemas.microsoft.com/office/drawing/2014/main" id="{1DB8E644-91BB-39B0-E4BA-0F692B4EEFF5}"/>
              </a:ext>
            </a:extLst>
          </p:cNvPr>
          <p:cNvPicPr>
            <a:picLocks noChangeAspect="1"/>
          </p:cNvPicPr>
          <p:nvPr/>
        </p:nvPicPr>
        <p:blipFill>
          <a:blip r:embed="rId3"/>
          <a:stretch>
            <a:fillRect/>
          </a:stretch>
        </p:blipFill>
        <p:spPr>
          <a:xfrm>
            <a:off x="6267671" y="2074130"/>
            <a:ext cx="2861023" cy="2617365"/>
          </a:xfrm>
          <a:prstGeom prst="rect">
            <a:avLst/>
          </a:prstGeom>
        </p:spPr>
      </p:pic>
    </p:spTree>
    <p:extLst>
      <p:ext uri="{BB962C8B-B14F-4D97-AF65-F5344CB8AC3E}">
        <p14:creationId xmlns:p14="http://schemas.microsoft.com/office/powerpoint/2010/main" val="1835189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E5F3A-FC58-7568-6D34-C72B7C9F48AA}"/>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4000" b="1" dirty="0"/>
              <a:t>Image Analysis</a:t>
            </a:r>
          </a:p>
        </p:txBody>
      </p:sp>
      <p:pic>
        <p:nvPicPr>
          <p:cNvPr id="7" name="Content Placeholder 6">
            <a:extLst>
              <a:ext uri="{FF2B5EF4-FFF2-40B4-BE49-F238E27FC236}">
                <a16:creationId xmlns:a16="http://schemas.microsoft.com/office/drawing/2014/main" id="{FA00BD91-2DF4-6E89-AF68-8453D10F7A16}"/>
              </a:ext>
            </a:extLst>
          </p:cNvPr>
          <p:cNvPicPr>
            <a:picLocks noGrp="1" noChangeAspect="1"/>
          </p:cNvPicPr>
          <p:nvPr>
            <p:ph idx="1"/>
          </p:nvPr>
        </p:nvPicPr>
        <p:blipFill rotWithShape="1">
          <a:blip r:embed="rId2"/>
          <a:srcRect t="634" b="6731"/>
          <a:stretch/>
        </p:blipFill>
        <p:spPr>
          <a:xfrm>
            <a:off x="10177" y="-35337"/>
            <a:ext cx="12191998" cy="5352218"/>
          </a:xfrm>
          <a:prstGeom prst="rect">
            <a:avLst/>
          </a:prstGeom>
        </p:spPr>
      </p:pic>
      <p:grpSp>
        <p:nvGrpSpPr>
          <p:cNvPr id="80" name="Group 79">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37" name="Rectangle 36">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474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A64E-CD90-A7C4-6F83-CE249CE88C12}"/>
              </a:ext>
            </a:extLst>
          </p:cNvPr>
          <p:cNvSpPr>
            <a:spLocks noGrp="1"/>
          </p:cNvSpPr>
          <p:nvPr>
            <p:ph type="title"/>
          </p:nvPr>
        </p:nvSpPr>
        <p:spPr/>
        <p:txBody>
          <a:bodyPr/>
          <a:lstStyle/>
          <a:p>
            <a:r>
              <a:rPr lang="en-US" dirty="0"/>
              <a:t>Image Analysis</a:t>
            </a:r>
          </a:p>
        </p:txBody>
      </p:sp>
      <p:sp>
        <p:nvSpPr>
          <p:cNvPr id="6" name="Content Placeholder 5">
            <a:extLst>
              <a:ext uri="{FF2B5EF4-FFF2-40B4-BE49-F238E27FC236}">
                <a16:creationId xmlns:a16="http://schemas.microsoft.com/office/drawing/2014/main" id="{0101A460-BD87-6563-0C51-731505C8E550}"/>
              </a:ext>
            </a:extLst>
          </p:cNvPr>
          <p:cNvSpPr>
            <a:spLocks noGrp="1"/>
          </p:cNvSpPr>
          <p:nvPr>
            <p:ph idx="1"/>
          </p:nvPr>
        </p:nvSpPr>
        <p:spPr/>
        <p:txBody>
          <a:bodyPr/>
          <a:lstStyle/>
          <a:p>
            <a:r>
              <a:rPr lang="en-US" sz="2400" dirty="0"/>
              <a:t>We converted our image into LAB space. LAB separates into three channels luminance(L) and color information A and B</a:t>
            </a:r>
          </a:p>
          <a:p>
            <a:r>
              <a:rPr lang="en-US" sz="2400" i="0" dirty="0">
                <a:effectLst/>
              </a:rPr>
              <a:t>Contrast Limited Adaptive Histogram Equalization (CLAHE) to L channel. Thu</a:t>
            </a:r>
            <a:r>
              <a:rPr lang="en-US" sz="2400" dirty="0"/>
              <a:t>s reducing the contrast of the image</a:t>
            </a:r>
          </a:p>
          <a:p>
            <a:r>
              <a:rPr lang="en-US" sz="2400" dirty="0"/>
              <a:t>Next we applied Bilateral filter to smoothen this overall image to make text recognition more prominent.</a:t>
            </a:r>
          </a:p>
          <a:p>
            <a:endParaRPr lang="en-US" sz="2400" dirty="0"/>
          </a:p>
          <a:p>
            <a:endParaRPr lang="en-US" dirty="0"/>
          </a:p>
        </p:txBody>
      </p:sp>
    </p:spTree>
    <p:extLst>
      <p:ext uri="{BB962C8B-B14F-4D97-AF65-F5344CB8AC3E}">
        <p14:creationId xmlns:p14="http://schemas.microsoft.com/office/powerpoint/2010/main" val="49554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F534174-F874-DA52-6069-0F5E6162F10D}"/>
              </a:ext>
            </a:extLst>
          </p:cNvPr>
          <p:cNvSpPr>
            <a:spLocks noGrp="1"/>
          </p:cNvSpPr>
          <p:nvPr>
            <p:ph type="title"/>
          </p:nvPr>
        </p:nvSpPr>
        <p:spPr>
          <a:xfrm>
            <a:off x="1371598" y="319314"/>
            <a:ext cx="9477377" cy="1030515"/>
          </a:xfrm>
        </p:spPr>
        <p:txBody>
          <a:bodyPr anchor="ctr">
            <a:normAutofit/>
          </a:bodyPr>
          <a:lstStyle/>
          <a:p>
            <a:r>
              <a:rPr lang="en-US" sz="4000" dirty="0">
                <a:solidFill>
                  <a:srgbClr val="FFFFFF"/>
                </a:solidFill>
                <a:ea typeface="+mj-lt"/>
                <a:cs typeface="+mj-lt"/>
              </a:rPr>
              <a:t>RESULT-2(Supervised)</a:t>
            </a:r>
            <a:endParaRPr lang="en-US" dirty="0"/>
          </a:p>
        </p:txBody>
      </p:sp>
      <p:pic>
        <p:nvPicPr>
          <p:cNvPr id="4" name="Content Placeholder 3">
            <a:extLst>
              <a:ext uri="{FF2B5EF4-FFF2-40B4-BE49-F238E27FC236}">
                <a16:creationId xmlns:a16="http://schemas.microsoft.com/office/drawing/2014/main" id="{4FC498F3-8206-E903-3012-60D15635FB8A}"/>
              </a:ext>
            </a:extLst>
          </p:cNvPr>
          <p:cNvPicPr>
            <a:picLocks noChangeAspect="1"/>
          </p:cNvPicPr>
          <p:nvPr/>
        </p:nvPicPr>
        <p:blipFill>
          <a:blip r:embed="rId2"/>
          <a:stretch>
            <a:fillRect/>
          </a:stretch>
        </p:blipFill>
        <p:spPr>
          <a:xfrm>
            <a:off x="1698202" y="2050595"/>
            <a:ext cx="4238647" cy="2617365"/>
          </a:xfrm>
          <a:prstGeom prst="rect">
            <a:avLst/>
          </a:prstGeom>
        </p:spPr>
      </p:pic>
      <p:pic>
        <p:nvPicPr>
          <p:cNvPr id="5" name="Picture 4">
            <a:extLst>
              <a:ext uri="{FF2B5EF4-FFF2-40B4-BE49-F238E27FC236}">
                <a16:creationId xmlns:a16="http://schemas.microsoft.com/office/drawing/2014/main" id="{605A1A7F-845D-FDFD-7493-5828EEC28105}"/>
              </a:ext>
            </a:extLst>
          </p:cNvPr>
          <p:cNvPicPr>
            <a:picLocks noChangeAspect="1"/>
          </p:cNvPicPr>
          <p:nvPr/>
        </p:nvPicPr>
        <p:blipFill>
          <a:blip r:embed="rId3"/>
          <a:stretch>
            <a:fillRect/>
          </a:stretch>
        </p:blipFill>
        <p:spPr>
          <a:xfrm>
            <a:off x="6267671" y="2074130"/>
            <a:ext cx="4450784" cy="2617365"/>
          </a:xfrm>
          <a:prstGeom prst="rect">
            <a:avLst/>
          </a:prstGeom>
        </p:spPr>
      </p:pic>
    </p:spTree>
    <p:extLst>
      <p:ext uri="{BB962C8B-B14F-4D97-AF65-F5344CB8AC3E}">
        <p14:creationId xmlns:p14="http://schemas.microsoft.com/office/powerpoint/2010/main" val="2814885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11-28 at 18.57.29_6edeef76">
            <a:hlinkClick r:id="" action="ppaction://media"/>
            <a:extLst>
              <a:ext uri="{FF2B5EF4-FFF2-40B4-BE49-F238E27FC236}">
                <a16:creationId xmlns:a16="http://schemas.microsoft.com/office/drawing/2014/main" id="{1DEEF502-6DBB-0D1B-50E2-F2C426243F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3735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370</Words>
  <Application>Microsoft Office PowerPoint</Application>
  <PresentationFormat>Widescreen</PresentationFormat>
  <Paragraphs>38</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Black</vt:lpstr>
      <vt:lpstr>Bahnschrift</vt:lpstr>
      <vt:lpstr>Calibri</vt:lpstr>
      <vt:lpstr>Calibri Light</vt:lpstr>
      <vt:lpstr>office theme</vt:lpstr>
      <vt:lpstr>AUTOMATIC NUMBER PLATE DETECTION SYSTEM</vt:lpstr>
      <vt:lpstr>Problem Statement</vt:lpstr>
      <vt:lpstr>PowerPoint Presentation</vt:lpstr>
      <vt:lpstr>EASYOCR</vt:lpstr>
      <vt:lpstr>RESULT-1</vt:lpstr>
      <vt:lpstr>Image Analysis</vt:lpstr>
      <vt:lpstr>Image Analysis</vt:lpstr>
      <vt:lpstr>RESULT-2(Supervised)</vt:lpstr>
      <vt:lpstr>PowerPoint Presentation</vt:lpstr>
      <vt:lpstr>Optimizations</vt:lpstr>
      <vt:lpstr>RESULT-3</vt:lpstr>
      <vt:lpstr>Future Work/Conclusion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sriram varma</cp:lastModifiedBy>
  <cp:revision>5</cp:revision>
  <dcterms:created xsi:type="dcterms:W3CDTF">2023-11-28T10:57:45Z</dcterms:created>
  <dcterms:modified xsi:type="dcterms:W3CDTF">2023-11-29T06:28:28Z</dcterms:modified>
</cp:coreProperties>
</file>